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631AF-E79F-4A15-AEB2-C682DE48573A}" v="7" dt="2024-06-10T10:22:32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60"/>
  </p:normalViewPr>
  <p:slideViewPr>
    <p:cSldViewPr snapToGrid="0">
      <p:cViewPr>
        <p:scale>
          <a:sx n="74" d="100"/>
          <a:sy n="74" d="100"/>
        </p:scale>
        <p:origin x="1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CFEB8-E28E-497A-838B-EA29CA35C4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D0E5C-971D-46DA-ADAB-D429E7AD8119}">
      <dgm:prSet/>
      <dgm:spPr/>
      <dgm:t>
        <a:bodyPr/>
        <a:lstStyle/>
        <a:p>
          <a:r>
            <a:rPr lang="en-NZ" b="1"/>
            <a:t>What will be helpful?</a:t>
          </a:r>
          <a:endParaRPr lang="en-US"/>
        </a:p>
      </dgm:t>
    </dgm:pt>
    <dgm:pt modelId="{CFCCCB7E-2106-46CB-83ED-1ACEDEC8A01D}" type="parTrans" cxnId="{5051A596-E99E-4E80-8C3E-5E4DFE7A2D1D}">
      <dgm:prSet/>
      <dgm:spPr/>
      <dgm:t>
        <a:bodyPr/>
        <a:lstStyle/>
        <a:p>
          <a:endParaRPr lang="en-US"/>
        </a:p>
      </dgm:t>
    </dgm:pt>
    <dgm:pt modelId="{94F695E6-FE71-4BA3-BC49-7B488EAE227A}" type="sibTrans" cxnId="{5051A596-E99E-4E80-8C3E-5E4DFE7A2D1D}">
      <dgm:prSet/>
      <dgm:spPr/>
      <dgm:t>
        <a:bodyPr/>
        <a:lstStyle/>
        <a:p>
          <a:endParaRPr lang="en-US"/>
        </a:p>
      </dgm:t>
    </dgm:pt>
    <dgm:pt modelId="{1C42A586-C17A-4485-B686-F29C41D67B59}">
      <dgm:prSet custT="1"/>
      <dgm:spPr/>
      <dgm:t>
        <a:bodyPr/>
        <a:lstStyle/>
        <a:p>
          <a:pPr algn="l"/>
          <a:r>
            <a:rPr lang="en-NZ" sz="2200" dirty="0"/>
            <a:t>Pre-application hui with Council</a:t>
          </a:r>
          <a:endParaRPr lang="en-US" sz="2200" dirty="0"/>
        </a:p>
      </dgm:t>
    </dgm:pt>
    <dgm:pt modelId="{9DAF09F2-CBF7-4128-BEE6-9F6C9A5942A2}" type="parTrans" cxnId="{873A5722-34BD-468C-BBDD-2514B3C19561}">
      <dgm:prSet/>
      <dgm:spPr/>
      <dgm:t>
        <a:bodyPr/>
        <a:lstStyle/>
        <a:p>
          <a:endParaRPr lang="en-US"/>
        </a:p>
      </dgm:t>
    </dgm:pt>
    <dgm:pt modelId="{554515E4-BD9F-4C9A-B152-B9F6BBEFE691}" type="sibTrans" cxnId="{873A5722-34BD-468C-BBDD-2514B3C19561}">
      <dgm:prSet/>
      <dgm:spPr/>
      <dgm:t>
        <a:bodyPr/>
        <a:lstStyle/>
        <a:p>
          <a:endParaRPr lang="en-US"/>
        </a:p>
      </dgm:t>
    </dgm:pt>
    <dgm:pt modelId="{ED03C28F-744B-40B3-8AFE-F18B9C1771A0}">
      <dgm:prSet custT="1"/>
      <dgm:spPr/>
      <dgm:t>
        <a:bodyPr/>
        <a:lstStyle/>
        <a:p>
          <a:pPr algn="l"/>
          <a:r>
            <a:rPr lang="en-NZ" sz="2200" dirty="0"/>
            <a:t>A joined-up approach between Councils would provide a better streamlined process and experience for whānau, and hopefully Council too. This would also mitigate the ‘ping-pong’ effect for whānau between Councils.</a:t>
          </a:r>
          <a:endParaRPr lang="en-US" sz="2200" dirty="0"/>
        </a:p>
      </dgm:t>
    </dgm:pt>
    <dgm:pt modelId="{6C36E817-4F9F-443C-B924-277EF68CFC84}" type="parTrans" cxnId="{8A0F98EF-5421-4DD2-B900-5D812394B806}">
      <dgm:prSet/>
      <dgm:spPr/>
      <dgm:t>
        <a:bodyPr/>
        <a:lstStyle/>
        <a:p>
          <a:endParaRPr lang="en-US"/>
        </a:p>
      </dgm:t>
    </dgm:pt>
    <dgm:pt modelId="{2D212F02-05AD-49A5-A2DB-6D6BC25F074D}" type="sibTrans" cxnId="{8A0F98EF-5421-4DD2-B900-5D812394B806}">
      <dgm:prSet/>
      <dgm:spPr/>
      <dgm:t>
        <a:bodyPr/>
        <a:lstStyle/>
        <a:p>
          <a:endParaRPr lang="en-US"/>
        </a:p>
      </dgm:t>
    </dgm:pt>
    <dgm:pt modelId="{ED0BDAAF-7473-4F31-AE47-4D313E5A0097}">
      <dgm:prSet custT="1"/>
      <dgm:spPr/>
      <dgm:t>
        <a:bodyPr/>
        <a:lstStyle/>
        <a:p>
          <a:pPr algn="l"/>
          <a:r>
            <a:rPr lang="en-NZ" sz="2200" dirty="0"/>
            <a:t>Streamlined processes internally within Councils i.e. WW/SW Engineers, Transport &amp; Roading, Land Use and BC teams.</a:t>
          </a:r>
          <a:endParaRPr lang="en-US" sz="2200" dirty="0"/>
        </a:p>
      </dgm:t>
    </dgm:pt>
    <dgm:pt modelId="{EF9027E1-3B36-4A7E-83CC-0591D9071963}" type="parTrans" cxnId="{5E58D10D-EE56-473F-BAB9-E8B7D4ABF925}">
      <dgm:prSet/>
      <dgm:spPr/>
      <dgm:t>
        <a:bodyPr/>
        <a:lstStyle/>
        <a:p>
          <a:endParaRPr lang="en-US"/>
        </a:p>
      </dgm:t>
    </dgm:pt>
    <dgm:pt modelId="{14718F4A-8842-4F69-942B-DE71FFCE861D}" type="sibTrans" cxnId="{5E58D10D-EE56-473F-BAB9-E8B7D4ABF925}">
      <dgm:prSet/>
      <dgm:spPr/>
      <dgm:t>
        <a:bodyPr/>
        <a:lstStyle/>
        <a:p>
          <a:endParaRPr lang="en-US"/>
        </a:p>
      </dgm:t>
    </dgm:pt>
    <dgm:pt modelId="{6CAF5F33-BDD9-4C54-9C83-8EE7D8E578A9}">
      <dgm:prSet custT="1"/>
      <dgm:spPr/>
      <dgm:t>
        <a:bodyPr/>
        <a:lstStyle/>
        <a:p>
          <a:pPr algn="l"/>
          <a:r>
            <a:rPr lang="en-NZ" sz="2200" dirty="0"/>
            <a:t>Having a section in the District Plan for papakāinga provides guidance and a process that can be followed.</a:t>
          </a:r>
          <a:endParaRPr lang="en-US" sz="2200" dirty="0"/>
        </a:p>
      </dgm:t>
    </dgm:pt>
    <dgm:pt modelId="{BF743CFB-D3D7-4E9B-B9F4-A6FFF3CB731D}" type="parTrans" cxnId="{B41BBA13-2C2C-4834-B0C8-68AB9863E354}">
      <dgm:prSet/>
      <dgm:spPr/>
      <dgm:t>
        <a:bodyPr/>
        <a:lstStyle/>
        <a:p>
          <a:endParaRPr lang="en-NZ"/>
        </a:p>
      </dgm:t>
    </dgm:pt>
    <dgm:pt modelId="{9A7DFDB2-1A1A-4E3C-AFBF-D06D96A5BCC7}" type="sibTrans" cxnId="{B41BBA13-2C2C-4834-B0C8-68AB9863E354}">
      <dgm:prSet/>
      <dgm:spPr/>
      <dgm:t>
        <a:bodyPr/>
        <a:lstStyle/>
        <a:p>
          <a:endParaRPr lang="en-NZ"/>
        </a:p>
      </dgm:t>
    </dgm:pt>
    <dgm:pt modelId="{BD93980E-ACE2-41AA-98DD-74A9F51E8B2E}" type="pres">
      <dgm:prSet presAssocID="{085CFEB8-E28E-497A-838B-EA29CA35C496}" presName="linear" presStyleCnt="0">
        <dgm:presLayoutVars>
          <dgm:animLvl val="lvl"/>
          <dgm:resizeHandles val="exact"/>
        </dgm:presLayoutVars>
      </dgm:prSet>
      <dgm:spPr/>
    </dgm:pt>
    <dgm:pt modelId="{54828D2A-273D-4399-BAE8-FB40F84F5D79}" type="pres">
      <dgm:prSet presAssocID="{432D0E5C-971D-46DA-ADAB-D429E7AD811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EE7D3B-F5A9-4DBD-AC88-9AFEAE44BE76}" type="pres">
      <dgm:prSet presAssocID="{432D0E5C-971D-46DA-ADAB-D429E7AD811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E58D10D-EE56-473F-BAB9-E8B7D4ABF925}" srcId="{432D0E5C-971D-46DA-ADAB-D429E7AD8119}" destId="{ED0BDAAF-7473-4F31-AE47-4D313E5A0097}" srcOrd="3" destOrd="0" parTransId="{EF9027E1-3B36-4A7E-83CC-0591D9071963}" sibTransId="{14718F4A-8842-4F69-942B-DE71FFCE861D}"/>
    <dgm:cxn modelId="{E806DC11-F073-473E-8A0F-77A013DA9B5E}" type="presOf" srcId="{6CAF5F33-BDD9-4C54-9C83-8EE7D8E578A9}" destId="{D2EE7D3B-F5A9-4DBD-AC88-9AFEAE44BE76}" srcOrd="0" destOrd="1" presId="urn:microsoft.com/office/officeart/2005/8/layout/vList2"/>
    <dgm:cxn modelId="{B41BBA13-2C2C-4834-B0C8-68AB9863E354}" srcId="{432D0E5C-971D-46DA-ADAB-D429E7AD8119}" destId="{6CAF5F33-BDD9-4C54-9C83-8EE7D8E578A9}" srcOrd="1" destOrd="0" parTransId="{BF743CFB-D3D7-4E9B-B9F4-A6FFF3CB731D}" sibTransId="{9A7DFDB2-1A1A-4E3C-AFBF-D06D96A5BCC7}"/>
    <dgm:cxn modelId="{C2661D21-5AA1-4BAB-88F4-FD587FC6A198}" type="presOf" srcId="{1C42A586-C17A-4485-B686-F29C41D67B59}" destId="{D2EE7D3B-F5A9-4DBD-AC88-9AFEAE44BE76}" srcOrd="0" destOrd="0" presId="urn:microsoft.com/office/officeart/2005/8/layout/vList2"/>
    <dgm:cxn modelId="{873A5722-34BD-468C-BBDD-2514B3C19561}" srcId="{432D0E5C-971D-46DA-ADAB-D429E7AD8119}" destId="{1C42A586-C17A-4485-B686-F29C41D67B59}" srcOrd="0" destOrd="0" parTransId="{9DAF09F2-CBF7-4128-BEE6-9F6C9A5942A2}" sibTransId="{554515E4-BD9F-4C9A-B152-B9F6BBEFE691}"/>
    <dgm:cxn modelId="{6546D85B-7091-4232-9F33-4B6F9F514A34}" type="presOf" srcId="{432D0E5C-971D-46DA-ADAB-D429E7AD8119}" destId="{54828D2A-273D-4399-BAE8-FB40F84F5D79}" srcOrd="0" destOrd="0" presId="urn:microsoft.com/office/officeart/2005/8/layout/vList2"/>
    <dgm:cxn modelId="{DAE89D62-0B96-4E8C-B10B-2652D6AC2289}" type="presOf" srcId="{ED03C28F-744B-40B3-8AFE-F18B9C1771A0}" destId="{D2EE7D3B-F5A9-4DBD-AC88-9AFEAE44BE76}" srcOrd="0" destOrd="2" presId="urn:microsoft.com/office/officeart/2005/8/layout/vList2"/>
    <dgm:cxn modelId="{973A0464-78D8-4682-8D61-05B56A3F2687}" type="presOf" srcId="{085CFEB8-E28E-497A-838B-EA29CA35C496}" destId="{BD93980E-ACE2-41AA-98DD-74A9F51E8B2E}" srcOrd="0" destOrd="0" presId="urn:microsoft.com/office/officeart/2005/8/layout/vList2"/>
    <dgm:cxn modelId="{5051A596-E99E-4E80-8C3E-5E4DFE7A2D1D}" srcId="{085CFEB8-E28E-497A-838B-EA29CA35C496}" destId="{432D0E5C-971D-46DA-ADAB-D429E7AD8119}" srcOrd="0" destOrd="0" parTransId="{CFCCCB7E-2106-46CB-83ED-1ACEDEC8A01D}" sibTransId="{94F695E6-FE71-4BA3-BC49-7B488EAE227A}"/>
    <dgm:cxn modelId="{AF1306D9-D531-4DC7-9AE1-F7BE1CC0CE1A}" type="presOf" srcId="{ED0BDAAF-7473-4F31-AE47-4D313E5A0097}" destId="{D2EE7D3B-F5A9-4DBD-AC88-9AFEAE44BE76}" srcOrd="0" destOrd="3" presId="urn:microsoft.com/office/officeart/2005/8/layout/vList2"/>
    <dgm:cxn modelId="{8A0F98EF-5421-4DD2-B900-5D812394B806}" srcId="{432D0E5C-971D-46DA-ADAB-D429E7AD8119}" destId="{ED03C28F-744B-40B3-8AFE-F18B9C1771A0}" srcOrd="2" destOrd="0" parTransId="{6C36E817-4F9F-443C-B924-277EF68CFC84}" sibTransId="{2D212F02-05AD-49A5-A2DB-6D6BC25F074D}"/>
    <dgm:cxn modelId="{A797FF22-067E-4B4B-8DEE-EB9A1C044C06}" type="presParOf" srcId="{BD93980E-ACE2-41AA-98DD-74A9F51E8B2E}" destId="{54828D2A-273D-4399-BAE8-FB40F84F5D79}" srcOrd="0" destOrd="0" presId="urn:microsoft.com/office/officeart/2005/8/layout/vList2"/>
    <dgm:cxn modelId="{FC6655EE-2136-4BBE-A325-E4357675E107}" type="presParOf" srcId="{BD93980E-ACE2-41AA-98DD-74A9F51E8B2E}" destId="{D2EE7D3B-F5A9-4DBD-AC88-9AFEAE44BE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8D2A-273D-4399-BAE8-FB40F84F5D79}">
      <dsp:nvSpPr>
        <dsp:cNvPr id="0" name=""/>
        <dsp:cNvSpPr/>
      </dsp:nvSpPr>
      <dsp:spPr>
        <a:xfrm>
          <a:off x="0" y="175199"/>
          <a:ext cx="498689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000" b="1" kern="1200"/>
            <a:t>What will be helpful?</a:t>
          </a:r>
          <a:endParaRPr lang="en-US" sz="4000" kern="1200"/>
        </a:p>
      </dsp:txBody>
      <dsp:txXfrm>
        <a:off x="45692" y="220891"/>
        <a:ext cx="4895509" cy="844616"/>
      </dsp:txXfrm>
    </dsp:sp>
    <dsp:sp modelId="{D2EE7D3B-F5A9-4DBD-AC88-9AFEAE44BE76}">
      <dsp:nvSpPr>
        <dsp:cNvPr id="0" name=""/>
        <dsp:cNvSpPr/>
      </dsp:nvSpPr>
      <dsp:spPr>
        <a:xfrm>
          <a:off x="0" y="1111199"/>
          <a:ext cx="4986893" cy="42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3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2200" kern="1200" dirty="0"/>
            <a:t>Pre-application hui with Council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2200" kern="1200" dirty="0"/>
            <a:t>Having a section in the District Plan for papakāinga provides guidance and a process that can be followed.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2200" kern="1200" dirty="0"/>
            <a:t>A joined-up approach between Councils would provide a better streamlined process and experience for whānau, and hopefully Council too. This would also mitigate the ‘ping-pong’ effect for whānau between Councils.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2200" kern="1200" dirty="0"/>
            <a:t>Streamlined processes internally within Councils i.e. WW/SW Engineers, Transport &amp; Roading, Land Use and BC teams.</a:t>
          </a:r>
          <a:endParaRPr lang="en-US" sz="2200" kern="1200" dirty="0"/>
        </a:p>
      </dsp:txBody>
      <dsp:txXfrm>
        <a:off x="0" y="1111199"/>
        <a:ext cx="4986893" cy="422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4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8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57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hyperlink" Target="https://www.sheeranassociatesltd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halom@saltd.co.nz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Paul@saltd.co.nz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88DF5-7F8D-E5D0-AD84-428DE21CC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NZ" sz="4400" dirty="0">
                <a:solidFill>
                  <a:schemeClr val="tx1"/>
                </a:solidFill>
              </a:rPr>
              <a:t>District Plans and Papakāinga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C32B7-A57B-0F53-C0C9-E838C201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Autofit/>
          </a:bodyPr>
          <a:lstStyle/>
          <a:p>
            <a:r>
              <a:rPr lang="en-NZ" sz="2000" dirty="0">
                <a:solidFill>
                  <a:schemeClr val="tx1"/>
                </a:solidFill>
              </a:rPr>
              <a:t>Presented by </a:t>
            </a:r>
          </a:p>
          <a:p>
            <a:r>
              <a:rPr lang="en-NZ" sz="2000" dirty="0">
                <a:solidFill>
                  <a:schemeClr val="tx1"/>
                </a:solidFill>
              </a:rPr>
              <a:t>Paul Sheeran and Shalom Haenga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837555"/>
            <a:ext cx="5981700" cy="6286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4DC209-F6E8-B8DF-3C64-A88EBB4F1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2863" y="1364104"/>
            <a:ext cx="5350417" cy="40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9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88DF5-7F8D-E5D0-AD84-428DE21CC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NZ" sz="4400" dirty="0">
                <a:solidFill>
                  <a:schemeClr val="tx1"/>
                </a:solidFill>
              </a:rPr>
              <a:t>District Plans and Papakāinga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C32B7-A57B-0F53-C0C9-E838C201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Presented by Paul Sheeran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77" y="664836"/>
            <a:ext cx="6888464" cy="723947"/>
          </a:xfrm>
          <a:prstGeom prst="rect">
            <a:avLst/>
          </a:prstGeom>
        </p:spPr>
      </p:pic>
      <p:pic>
        <p:nvPicPr>
          <p:cNvPr id="7" name="Picture 6" descr="A close-up of a list">
            <a:extLst>
              <a:ext uri="{FF2B5EF4-FFF2-40B4-BE49-F238E27FC236}">
                <a16:creationId xmlns:a16="http://schemas.microsoft.com/office/drawing/2014/main" id="{EE997079-88E8-7424-BE93-AF11FDB4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4" y="1721477"/>
            <a:ext cx="11036877" cy="43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6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837555"/>
            <a:ext cx="598170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FD901-0012-6D97-9957-8E3A1234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8540"/>
          <a:stretch/>
        </p:blipFill>
        <p:spPr>
          <a:xfrm>
            <a:off x="416560" y="1502013"/>
            <a:ext cx="6193635" cy="3853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201904-D7B9-F661-5DEF-D24C69A84257}"/>
              </a:ext>
            </a:extLst>
          </p:cNvPr>
          <p:cNvSpPr/>
          <p:nvPr/>
        </p:nvSpPr>
        <p:spPr>
          <a:xfrm>
            <a:off x="6929217" y="1489392"/>
            <a:ext cx="4754880" cy="41963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24CD4-1B3F-BC61-BAC5-105132BFAE1C}"/>
              </a:ext>
            </a:extLst>
          </p:cNvPr>
          <p:cNvSpPr txBox="1"/>
          <p:nvPr/>
        </p:nvSpPr>
        <p:spPr>
          <a:xfrm>
            <a:off x="7205088" y="1591638"/>
            <a:ext cx="42031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b="1" dirty="0"/>
              <a:t>What is an enabling District Plan for papakāinga?</a:t>
            </a:r>
          </a:p>
          <a:p>
            <a:endParaRPr lang="en-NZ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500" dirty="0"/>
              <a:t>Having a specific section in the District Plan for papakāinga</a:t>
            </a:r>
          </a:p>
          <a:p>
            <a:endParaRPr lang="en-NZ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500" dirty="0"/>
              <a:t>District Plans that are enabling for rural/Māori whenua</a:t>
            </a:r>
          </a:p>
        </p:txBody>
      </p:sp>
    </p:spTree>
    <p:extLst>
      <p:ext uri="{BB962C8B-B14F-4D97-AF65-F5344CB8AC3E}">
        <p14:creationId xmlns:p14="http://schemas.microsoft.com/office/powerpoint/2010/main" val="95604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837555"/>
            <a:ext cx="598170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FD901-0012-6D97-9957-8E3A1234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532"/>
          <a:stretch/>
        </p:blipFill>
        <p:spPr>
          <a:xfrm>
            <a:off x="416560" y="1502013"/>
            <a:ext cx="6193635" cy="3853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6D442-68B3-FB39-30DB-F922519A541B}"/>
              </a:ext>
            </a:extLst>
          </p:cNvPr>
          <p:cNvSpPr/>
          <p:nvPr/>
        </p:nvSpPr>
        <p:spPr>
          <a:xfrm>
            <a:off x="6929217" y="1780341"/>
            <a:ext cx="4754880" cy="39324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24CD4-1B3F-BC61-BAC5-105132BFAE1C}"/>
              </a:ext>
            </a:extLst>
          </p:cNvPr>
          <p:cNvSpPr txBox="1"/>
          <p:nvPr/>
        </p:nvSpPr>
        <p:spPr>
          <a:xfrm>
            <a:off x="7205087" y="2515475"/>
            <a:ext cx="42031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/>
              <a:t>Why is HDC District Plan enabling for papakāinga?</a:t>
            </a:r>
          </a:p>
          <a:p>
            <a:endParaRPr lang="en-NZ" sz="2200" dirty="0"/>
          </a:p>
          <a:p>
            <a:r>
              <a:rPr lang="en-NZ" sz="2200" dirty="0"/>
              <a:t>HDC’s District Plan enables whānau to build as many homes as they can service relative to infrastructure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200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2BAEF33-7B04-9F34-375D-6F48AB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64" y="193465"/>
            <a:ext cx="4597787" cy="14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837555"/>
            <a:ext cx="598170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FD901-0012-6D97-9957-8E3A1234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3370"/>
          <a:stretch/>
        </p:blipFill>
        <p:spPr>
          <a:xfrm>
            <a:off x="416560" y="1502013"/>
            <a:ext cx="6193635" cy="3853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6D442-68B3-FB39-30DB-F922519A541B}"/>
              </a:ext>
            </a:extLst>
          </p:cNvPr>
          <p:cNvSpPr/>
          <p:nvPr/>
        </p:nvSpPr>
        <p:spPr>
          <a:xfrm>
            <a:off x="6929217" y="1780341"/>
            <a:ext cx="4754880" cy="39324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24CD4-1B3F-BC61-BAC5-105132BFAE1C}"/>
              </a:ext>
            </a:extLst>
          </p:cNvPr>
          <p:cNvSpPr txBox="1"/>
          <p:nvPr/>
        </p:nvSpPr>
        <p:spPr>
          <a:xfrm>
            <a:off x="7205087" y="1904196"/>
            <a:ext cx="42031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/>
              <a:t>HDC District Plan</a:t>
            </a:r>
          </a:p>
          <a:p>
            <a:endParaRPr lang="en-N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Has a specific papakāinga section in the District Plan.</a:t>
            </a:r>
          </a:p>
          <a:p>
            <a:endParaRPr lang="en-N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Provides a process for whānau to follow.</a:t>
            </a:r>
          </a:p>
          <a:p>
            <a:endParaRPr lang="en-N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The District Plan is enabling for rural/Māori whenua</a:t>
            </a:r>
          </a:p>
          <a:p>
            <a:endParaRPr lang="en-N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200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2BAEF33-7B04-9F34-375D-6F48AB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64" y="193465"/>
            <a:ext cx="4597787" cy="14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2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837555"/>
            <a:ext cx="598170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FD901-0012-6D97-9957-8E3A1234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3341"/>
          <a:stretch/>
        </p:blipFill>
        <p:spPr>
          <a:xfrm>
            <a:off x="416560" y="1502013"/>
            <a:ext cx="6193635" cy="3853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6D442-68B3-FB39-30DB-F922519A541B}"/>
              </a:ext>
            </a:extLst>
          </p:cNvPr>
          <p:cNvSpPr/>
          <p:nvPr/>
        </p:nvSpPr>
        <p:spPr>
          <a:xfrm>
            <a:off x="6929216" y="1780341"/>
            <a:ext cx="4986893" cy="39324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24CD4-1B3F-BC61-BAC5-105132BFAE1C}"/>
              </a:ext>
            </a:extLst>
          </p:cNvPr>
          <p:cNvSpPr txBox="1"/>
          <p:nvPr/>
        </p:nvSpPr>
        <p:spPr>
          <a:xfrm>
            <a:off x="6989792" y="2064132"/>
            <a:ext cx="49868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 err="1"/>
              <a:t>Tiakitai</a:t>
            </a:r>
            <a:r>
              <a:rPr lang="en-NZ" sz="2200" b="1" dirty="0"/>
              <a:t> Papakāinga</a:t>
            </a:r>
            <a:endParaRPr lang="en-N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Council waterpipe went through whenua where new homes were to be sited.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Pipe was installed without consult or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200" dirty="0"/>
              <a:t>Solution – redirected outside of the papakāinga boundary along the road reserve but still had to be linked back across the whānau whenua and reconnected back into itself.</a:t>
            </a:r>
          </a:p>
          <a:p>
            <a:endParaRPr lang="en-NZ" sz="2200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2BAEF33-7B04-9F34-375D-6F48AB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64" y="193465"/>
            <a:ext cx="4597787" cy="14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6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88DF5-7F8D-E5D0-AD84-428DE21CC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NZ" sz="4400" dirty="0">
                <a:solidFill>
                  <a:schemeClr val="tx1"/>
                </a:solidFill>
              </a:rPr>
              <a:t>District Plans and Papakāinga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C32B7-A57B-0F53-C0C9-E838C201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Presented by Paul Sheeran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79" y="6179276"/>
            <a:ext cx="6888464" cy="723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97079-88E8-7424-BE93-AF11FDB4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663" y="211355"/>
            <a:ext cx="8115299" cy="5967920"/>
          </a:xfrm>
          <a:prstGeom prst="rect">
            <a:avLst/>
          </a:prstGeom>
        </p:spPr>
      </p:pic>
      <p:pic>
        <p:nvPicPr>
          <p:cNvPr id="8" name="Picture 7" descr="A person standing on a deck&#10;&#10;Description automatically generated">
            <a:extLst>
              <a:ext uri="{FF2B5EF4-FFF2-40B4-BE49-F238E27FC236}">
                <a16:creationId xmlns:a16="http://schemas.microsoft.com/office/drawing/2014/main" id="{D7B7C6BA-EA0F-BEC6-5A04-EE549E03F4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0"/>
          <a:stretch/>
        </p:blipFill>
        <p:spPr>
          <a:xfrm>
            <a:off x="8511012" y="211355"/>
            <a:ext cx="3507863" cy="59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9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969635"/>
            <a:ext cx="598170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FD901-0012-6D97-9957-8E3A1234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r="8724"/>
          <a:stretch/>
        </p:blipFill>
        <p:spPr>
          <a:xfrm>
            <a:off x="416560" y="1502013"/>
            <a:ext cx="6193635" cy="3853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6D442-68B3-FB39-30DB-F922519A541B}"/>
              </a:ext>
            </a:extLst>
          </p:cNvPr>
          <p:cNvSpPr/>
          <p:nvPr/>
        </p:nvSpPr>
        <p:spPr>
          <a:xfrm>
            <a:off x="6929216" y="391795"/>
            <a:ext cx="4986893" cy="550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18" name="TextBox 15">
            <a:extLst>
              <a:ext uri="{FF2B5EF4-FFF2-40B4-BE49-F238E27FC236}">
                <a16:creationId xmlns:a16="http://schemas.microsoft.com/office/drawing/2014/main" id="{7B9E97F8-AFB3-2E18-4A0A-8ACE3BD73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110664"/>
              </p:ext>
            </p:extLst>
          </p:nvPr>
        </p:nvGraphicFramePr>
        <p:xfrm>
          <a:off x="7067161" y="549701"/>
          <a:ext cx="4986893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275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1088F-3911-D4B6-E705-BFD5C02B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228F9-1085-3466-D0DF-674B409B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837555"/>
            <a:ext cx="598170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FD901-0012-6D97-9957-8E3A1234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8517"/>
          <a:stretch/>
        </p:blipFill>
        <p:spPr>
          <a:xfrm>
            <a:off x="416560" y="1502013"/>
            <a:ext cx="6193635" cy="3853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6D442-68B3-FB39-30DB-F922519A541B}"/>
              </a:ext>
            </a:extLst>
          </p:cNvPr>
          <p:cNvSpPr/>
          <p:nvPr/>
        </p:nvSpPr>
        <p:spPr>
          <a:xfrm>
            <a:off x="6929217" y="532263"/>
            <a:ext cx="4754880" cy="5180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24CD4-1B3F-BC61-BAC5-105132BFAE1C}"/>
              </a:ext>
            </a:extLst>
          </p:cNvPr>
          <p:cNvSpPr txBox="1"/>
          <p:nvPr/>
        </p:nvSpPr>
        <p:spPr>
          <a:xfrm>
            <a:off x="7130964" y="937459"/>
            <a:ext cx="4570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/>
              <a:t>CONTACTS</a:t>
            </a:r>
          </a:p>
          <a:p>
            <a:endParaRPr lang="en-NZ" sz="2200" dirty="0"/>
          </a:p>
          <a:p>
            <a:r>
              <a:rPr lang="en-NZ" sz="2200" b="1" dirty="0"/>
              <a:t>Paul Sheeran (CEO)</a:t>
            </a:r>
          </a:p>
          <a:p>
            <a:r>
              <a:rPr lang="en-NZ" sz="2200" dirty="0"/>
              <a:t>027-575-2266</a:t>
            </a:r>
          </a:p>
          <a:p>
            <a:r>
              <a:rPr lang="en-NZ" sz="2200" dirty="0">
                <a:hlinkClick r:id="rId5"/>
              </a:rPr>
              <a:t>Paul@saltd.co.nz</a:t>
            </a:r>
            <a:r>
              <a:rPr lang="en-NZ" sz="2200" dirty="0"/>
              <a:t> </a:t>
            </a:r>
          </a:p>
          <a:p>
            <a:r>
              <a:rPr lang="en-NZ" sz="2200" dirty="0"/>
              <a:t>    </a:t>
            </a:r>
          </a:p>
          <a:p>
            <a:r>
              <a:rPr lang="en-NZ" sz="2200" b="1" dirty="0"/>
              <a:t>Shalom Haenga (Project Manager)</a:t>
            </a:r>
          </a:p>
          <a:p>
            <a:r>
              <a:rPr lang="en-NZ" sz="2200" dirty="0"/>
              <a:t>027-395-0069</a:t>
            </a:r>
          </a:p>
          <a:p>
            <a:r>
              <a:rPr lang="en-NZ" sz="2200" dirty="0">
                <a:hlinkClick r:id="rId6"/>
              </a:rPr>
              <a:t>Shalom@saltd.co.nz</a:t>
            </a:r>
            <a:endParaRPr lang="en-NZ" sz="2200" dirty="0"/>
          </a:p>
          <a:p>
            <a:r>
              <a:rPr lang="en-NZ" sz="2200" dirty="0"/>
              <a:t>  </a:t>
            </a:r>
          </a:p>
          <a:p>
            <a:r>
              <a:rPr lang="en-NZ" sz="2200" b="1" dirty="0"/>
              <a:t>WEBSITE:</a:t>
            </a:r>
          </a:p>
          <a:p>
            <a:r>
              <a:rPr lang="en-NZ" sz="2200" dirty="0">
                <a:hlinkClick r:id="rId7"/>
              </a:rPr>
              <a:t>https://www.sheeranassociatesltd.com</a:t>
            </a:r>
            <a:r>
              <a:rPr lang="en-NZ" sz="2200" dirty="0"/>
              <a:t> </a:t>
            </a:r>
          </a:p>
        </p:txBody>
      </p:sp>
      <p:pic>
        <p:nvPicPr>
          <p:cNvPr id="10" name="Picture 9" descr="A white and blue logo&#10;&#10;Description automatically generated">
            <a:extLst>
              <a:ext uri="{FF2B5EF4-FFF2-40B4-BE49-F238E27FC236}">
                <a16:creationId xmlns:a16="http://schemas.microsoft.com/office/drawing/2014/main" id="{EFCCB56E-47FF-E099-EF63-082BB5548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65" y="5712822"/>
            <a:ext cx="761340" cy="761340"/>
          </a:xfrm>
          <a:prstGeom prst="rect">
            <a:avLst/>
          </a:prstGeom>
        </p:spPr>
      </p:pic>
      <p:pic>
        <p:nvPicPr>
          <p:cNvPr id="13" name="Picture 12" descr="A logo of a camera&#10;&#10;Description automatically generated">
            <a:extLst>
              <a:ext uri="{FF2B5EF4-FFF2-40B4-BE49-F238E27FC236}">
                <a16:creationId xmlns:a16="http://schemas.microsoft.com/office/drawing/2014/main" id="{CF2B9BCB-1CA7-4AD0-3912-09F6C25573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74" y="5712822"/>
            <a:ext cx="776612" cy="776612"/>
          </a:xfrm>
          <a:prstGeom prst="rect">
            <a:avLst/>
          </a:prstGeom>
        </p:spPr>
      </p:pic>
      <p:pic>
        <p:nvPicPr>
          <p:cNvPr id="17" name="Picture 16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E636F7A4-9426-870D-43C6-89889D387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37" y="5712822"/>
            <a:ext cx="761340" cy="761340"/>
          </a:xfrm>
          <a:prstGeom prst="rect">
            <a:avLst/>
          </a:prstGeom>
        </p:spPr>
      </p:pic>
      <p:pic>
        <p:nvPicPr>
          <p:cNvPr id="19" name="Picture 18" descr="A blue square with white letters and a dot in the middle&#10;&#10;Description automatically generated">
            <a:extLst>
              <a:ext uri="{FF2B5EF4-FFF2-40B4-BE49-F238E27FC236}">
                <a16:creationId xmlns:a16="http://schemas.microsoft.com/office/drawing/2014/main" id="{2A2E865C-0E7E-5EBE-1671-656763C024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" y="5712823"/>
            <a:ext cx="761339" cy="7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4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575AD6818234D9C0C14120E3C0E8C" ma:contentTypeVersion="19" ma:contentTypeDescription="Create a new document." ma:contentTypeScope="" ma:versionID="f6bc718b06433bd1ede8b9136d2c46e8">
  <xsd:schema xmlns:xsd="http://www.w3.org/2001/XMLSchema" xmlns:xs="http://www.w3.org/2001/XMLSchema" xmlns:p="http://schemas.microsoft.com/office/2006/metadata/properties" xmlns:ns2="08480c88-6b0f-48b2-90d9-b9eb24bf9899" xmlns:ns3="24e1954a-9e1d-4c87-8137-d1766a68eca6" targetNamespace="http://schemas.microsoft.com/office/2006/metadata/properties" ma:root="true" ma:fieldsID="399dc44dd48db576868f7d6af3a5911c" ns2:_="" ns3:_="">
    <xsd:import namespace="08480c88-6b0f-48b2-90d9-b9eb24bf9899"/>
    <xsd:import namespace="24e1954a-9e1d-4c87-8137-d1766a68e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80c88-6b0f-48b2-90d9-b9eb24bf9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bb615-de83-45e2-8a90-d89675245c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description="Please provide a brief description of what is contained in this folder (if necessary)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1954a-9e1d-4c87-8137-d1766a68e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630d8b-5156-43cb-938d-34a0d127705a}" ma:internalName="TaxCatchAll" ma:showField="CatchAllData" ma:web="24e1954a-9e1d-4c87-8137-d1766a68ec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0DE5F-778B-4880-B30F-17A9A2A38AAA}"/>
</file>

<file path=customXml/itemProps2.xml><?xml version="1.0" encoding="utf-8"?>
<ds:datastoreItem xmlns:ds="http://schemas.openxmlformats.org/officeDocument/2006/customXml" ds:itemID="{9F9C68F3-019F-42D1-981D-29A1947AFEF9}"/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293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SavonVTI</vt:lpstr>
      <vt:lpstr>District Plans and Papakāinga</vt:lpstr>
      <vt:lpstr>District Plans and Papakāinga</vt:lpstr>
      <vt:lpstr>PowerPoint Presentation</vt:lpstr>
      <vt:lpstr>PowerPoint Presentation</vt:lpstr>
      <vt:lpstr>PowerPoint Presentation</vt:lpstr>
      <vt:lpstr>PowerPoint Presentation</vt:lpstr>
      <vt:lpstr>District Plans and Papakāinga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Shalom | Sheeran Associates</dc:creator>
  <cp:lastModifiedBy>Shalom | Sheeran Associates</cp:lastModifiedBy>
  <cp:revision>3</cp:revision>
  <dcterms:created xsi:type="dcterms:W3CDTF">2024-06-10T02:53:28Z</dcterms:created>
  <dcterms:modified xsi:type="dcterms:W3CDTF">2024-06-10T20:57:17Z</dcterms:modified>
</cp:coreProperties>
</file>