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9" r:id="rId3"/>
    <p:sldId id="260" r:id="rId4"/>
    <p:sldId id="421" r:id="rId5"/>
    <p:sldId id="423" r:id="rId6"/>
    <p:sldId id="425" r:id="rId7"/>
    <p:sldId id="424" r:id="rId8"/>
    <p:sldId id="422" r:id="rId9"/>
    <p:sldId id="426" r:id="rId10"/>
    <p:sldId id="4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9FF51-2C99-B782-5EA6-5A5BBD6832D1}" name="Barker&amp;Associates" initials="B&amp;A" userId="Barker&amp;Associates" providerId="None"/>
  <p188:author id="{93D83293-0AC6-32F9-8D55-F99B6241B9FE}" name="Guest User" initials="GU" userId="S::urn:spo:anon#eb22f1bd77ca529219cecaf85256ab89bb1100701a128d311d9dc8120243470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CE798-A641-4E48-94A0-AC1A8E667506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9F83A-DCDB-41B5-9DF4-DFE9DB80C19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591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4B61-D1AA-453C-9418-C9FD79203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863F8-FADD-47D9-963B-CAB35B057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30EA4-128A-4FB3-9765-DD4EA900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706E-361B-49D4-AB8C-B0D4E71B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27A6-F528-490C-BA96-72FD92AB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167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6785-CB7C-4E7A-A384-8871EBAE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CC03B-B866-4C60-8C1F-4E94236B2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DA4EC-3245-465D-9F20-49CF152C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35BE2-3039-4E68-8D4F-4C84E53A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28F42-B55B-476D-B664-789D71E9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227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72572-8C81-44BF-930C-0D2D92900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A8AA77-C0BA-48C8-A334-EB6857ABD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AA571-514D-404F-9F74-8CAEBDCE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91CCE-DE14-41CD-B5D9-A11A5709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740A2-9B38-4520-9DB2-384C3433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429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ver 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FD3B44-A1E5-1236-0C80-7C3AA90728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773785"/>
            <a:ext cx="4958343" cy="54281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GB" dirty="0"/>
              <a:t>TITLE IN ALL CAPS</a:t>
            </a:r>
            <a:endParaRPr lang="en-N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68395E-6F8A-2874-9EBB-6FACC11CCF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5452946"/>
            <a:ext cx="4958343" cy="460799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IN ALL CAPS</a:t>
            </a:r>
            <a:endParaRPr lang="en-N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C822744-361F-7E0E-AE6B-775C485C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475" y="28132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0C31-77C0-EC91-41A8-1739338212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8847" y="281324"/>
            <a:ext cx="4957763" cy="1670050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Heretaunga Hastings Logo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B17C65-198B-5385-932F-80D751F244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6146" y="5452945"/>
            <a:ext cx="3300529" cy="855779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Associated logo</a:t>
            </a:r>
          </a:p>
        </p:txBody>
      </p:sp>
    </p:spTree>
    <p:extLst>
      <p:ext uri="{BB962C8B-B14F-4D97-AF65-F5344CB8AC3E}">
        <p14:creationId xmlns:p14="http://schemas.microsoft.com/office/powerpoint/2010/main" val="1751702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72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FD3B44-A1E5-1236-0C80-7C3AA90728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463962"/>
            <a:ext cx="10559314" cy="82519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LARGE HEADING</a:t>
            </a:r>
            <a:endParaRPr lang="en-NZ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68395E-6F8A-2874-9EBB-6FACC11CCF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5077279"/>
            <a:ext cx="10559314" cy="706001"/>
          </a:xfrm>
        </p:spPr>
        <p:txBody>
          <a:bodyPr>
            <a:noAutofit/>
          </a:bodyPr>
          <a:lstStyle>
            <a:lvl1pPr marL="0" indent="0" algn="l">
              <a:buNone/>
              <a:defRPr sz="5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NZ" dirty="0"/>
          </a:p>
        </p:txBody>
      </p:sp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F3C7FEB5-8EC6-3975-DD76-937CA8979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1" y="422394"/>
            <a:ext cx="2169801" cy="72934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C822744-361F-7E0E-AE6B-775C485C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4927" y="314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29073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F72B-1643-CF80-000C-8B277358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4927" y="314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72F500A-EE36-E038-12AA-99A5CED9B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2" y="416687"/>
            <a:ext cx="2169802" cy="7293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9169D3-53E9-B447-C83A-88BD8549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463962"/>
            <a:ext cx="10559314" cy="82519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LARGE HEADING</a:t>
            </a:r>
            <a:endParaRPr lang="en-NZ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09ACAA3-A6AB-8F14-A5FB-30AA23D4C4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5077279"/>
            <a:ext cx="10559314" cy="706001"/>
          </a:xfrm>
        </p:spPr>
        <p:txBody>
          <a:bodyPr>
            <a:noAutofit/>
          </a:bodyPr>
          <a:lstStyle>
            <a:lvl1pPr marL="0" indent="0" algn="l">
              <a:buNone/>
              <a:defRPr sz="5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6807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41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Content-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90AB-230C-1DE8-94D1-1EC0FC71F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174" y="679903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46BC5-E17D-9E54-053A-F944329AB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2207941"/>
            <a:ext cx="5181600" cy="4100784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˃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6E993E6-CC81-2DB7-DEF3-D84CA8C0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4927" y="314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997B12-D0F3-45DD-BE4A-A9F9A3AE04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2463" y="0"/>
            <a:ext cx="51816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NZ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1255B2A-586E-FD57-6F40-E11ED91EE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77" y="6232718"/>
            <a:ext cx="1637758" cy="55050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4D75B7-CE85-AD46-C2F0-0330B5BFC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174" y="1029943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3181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731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Content-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6E993E6-CC81-2DB7-DEF3-D84CA8C0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4927" y="3147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997B12-D0F3-45DD-BE4A-A9F9A3AE04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2463" y="0"/>
            <a:ext cx="51816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NZ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90F8FDD-FF08-7F1D-7A07-6A20BD788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77" y="6232718"/>
            <a:ext cx="1637758" cy="5505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41FD3E-87CC-6A8F-A16E-2A5CADA4A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174" y="679903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247E500-E327-1047-AB94-853AC3DEAD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174" y="1039271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1597CF-4ACA-661C-6177-E53B3EDE9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2207941"/>
            <a:ext cx="5181600" cy="4100784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˃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10921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C818FB0A-F6C2-74A9-5C93-7C5AFA1311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4063" cy="26405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NZ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B1D207DC-D04A-FB47-1AFF-393DA2F5C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70" y="6232845"/>
            <a:ext cx="1637761" cy="5505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F9C8BD-14E9-4D2C-DEFB-714900F080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843" y="549275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566353E-11BA-6EDD-3CFB-AB2C419216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5843" y="945967"/>
            <a:ext cx="5181600" cy="601663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A834A6-DD05-CCAA-D9D7-B9CC171E9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4035609"/>
            <a:ext cx="5181600" cy="2273115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6848D8B-EFD9-3EB8-9C85-B2830BECAED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1534" y="4035609"/>
            <a:ext cx="5181600" cy="2273116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680EE45-E3D5-2552-DFC4-E87B8DD6D3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843" y="3292716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483C231-D4CC-9FE4-459E-CCA7482A53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843" y="2850654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39596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F094990E-2191-4DF9-D796-97D552001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70" y="6232845"/>
            <a:ext cx="1637761" cy="5505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924C59-0283-5BA1-31D2-82A1E473B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174" y="679903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A1AC537-816C-F8C1-306A-5639B8A56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174" y="1029943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01455F-717C-2BE7-9CCB-9F8B05830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1981646"/>
            <a:ext cx="5480826" cy="4100784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34C54F-A301-91CB-7E44-C832995D10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56783" y="1981646"/>
            <a:ext cx="5204247" cy="4100784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529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7A1F80-6849-34C6-1509-5E9210ADC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174" y="679903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2D2DF09-8830-C5E7-ED4E-5DA153505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174" y="1029943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96EC46-20D8-50B5-DCB3-0F2C4349A3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174" y="1739590"/>
            <a:ext cx="9186748" cy="4583152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N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5F0DDA-DF2E-ED97-0A94-3FCEDA81675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958039" y="1739589"/>
            <a:ext cx="2059258" cy="4075211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 dirty="0"/>
              <a:t>KEY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2127EB28-6B33-C6A1-C0B2-163A76574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70" y="6232845"/>
            <a:ext cx="1637761" cy="5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592E-952A-4088-90D9-305F2AC2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A1C7E-2A49-44E3-88B6-099F06949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DAA-2E88-408F-B564-E06CCD57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3975D-4ECD-4000-A943-6E810AC9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7001-AE4A-48B1-9833-DF8DDD6E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4794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D7DF83-C593-98AC-82FD-7E9ECC0EA5B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57561" y="1728439"/>
            <a:ext cx="11103469" cy="4353991"/>
          </a:xfrm>
        </p:spPr>
        <p:txBody>
          <a:bodyPr lIns="72000"/>
          <a:lstStyle>
            <a:lvl1pPr marL="0" indent="0">
              <a:buNone/>
              <a:defRPr sz="1600" b="1"/>
            </a:lvl1pPr>
            <a:lvl2pPr marL="360000" indent="-285750"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 marL="540000" indent="-285750">
              <a:buFont typeface="Arial" panose="020B0604020202020204" pitchFamily="34" charset="0"/>
              <a:buChar char="–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GB" dirty="0"/>
              <a:t>Large Graph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5CC60C-EA08-C9AA-8DC6-C69C77808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174" y="679903"/>
            <a:ext cx="5181600" cy="468673"/>
          </a:xfrm>
        </p:spPr>
        <p:txBody>
          <a:bodyPr/>
          <a:lstStyle>
            <a:lvl1pPr>
              <a:defRPr/>
            </a:lvl1pPr>
          </a:lstStyle>
          <a:p>
            <a:r>
              <a:rPr lang="en-NZ" dirty="0"/>
              <a:t>TITLE HERE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B32C2BD-2B30-139C-B8E3-970EBA2378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174" y="1029943"/>
            <a:ext cx="5181600" cy="60166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NZ" dirty="0"/>
              <a:t>TITLE HERE</a:t>
            </a: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580085A0-C9AC-47D5-D302-B8FB6CCC1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70" y="6232845"/>
            <a:ext cx="1637761" cy="5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39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6470A503-1D44-4007-F82B-D9AD28C3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70" y="6232845"/>
            <a:ext cx="1637761" cy="5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6CA6-8C62-4E6D-91A3-1D70EE37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01DB-9B1F-4C97-8D0C-6E730B7E6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DE98F-D909-437C-B546-6A4AACB7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BCC51-B5B9-41DB-B008-49B3D0AB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EA29-8731-41F0-B036-D5051F19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306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278B-E7C4-4550-ACDE-A86D4A71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EDD13-F3A6-4B45-AA9D-B8135F161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D22A6-A124-4B0D-8B75-34244405F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71670-6B69-4A7F-BF60-AB07823E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CEAFA-D372-472F-8963-032BBB7D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6D17F-E587-4812-A272-CB40C08C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515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AE33-E6DD-43BA-8CEB-A9BA8DAD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A4E20-8571-4534-8966-C05C2EE0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5EF00-049B-4035-A580-82F5B51A8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A5035-CA8A-4987-9C5D-241AD81C1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BE3C8-967B-450B-8062-88077A32B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3D868-E596-4105-B863-CCB0C27C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41058-3C32-4F64-8FD6-FCCA6138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95142-64C3-45AC-9D8F-9FFA9DFB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200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57D4-F066-4493-B9AC-405C0B11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3F2A0-A211-4026-B2C4-61D35F3A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E042C-4DD3-4B9A-93A8-EBACB82D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BB900-EA29-43EA-87F5-19AB207A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938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555DB-251C-422A-8ABD-4FDF66D7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BBF46-EAB6-419E-88F1-0A0F87B8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FA527-590C-4050-BCB7-B16C83A3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554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C23DD-2F8E-4A5F-8B05-DAA2036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823A-426D-4319-90D7-6826354A7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8B9D7-256D-4310-9EC1-10E37D2A6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0AD95-56F3-4FC7-8E08-8E2BCA0C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F9AC8-8F75-414E-81AB-6B277D15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E86D4-C2B4-4C1A-A566-B2CCE927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661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DBC-5FA7-46E7-81CF-3D71855B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715A5-2BD6-4BF1-9D3D-A1486C6BB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0BDA2-5151-4B7A-9BBC-424E44E02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FB05A-2BE4-42FE-9FD4-D48CD511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FE97D-5A9E-442C-AAF9-68066B7B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F1CDB-2107-4C94-A3D0-99CA997B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852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A1BE5-6FA0-4190-92B4-3BAF5206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17D7E-D35C-464E-90AE-0B2BF0889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5D500-7287-4435-9B7A-F166DD8F6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9FD18-F277-4B15-BC03-542842D0DDE2}" type="datetimeFigureOut">
              <a:rPr lang="en-NZ" smtClean="0"/>
              <a:t>12/06/2024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47A6-3625-4AD2-BDB3-7B1516B14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7A7F1-C7CD-4F2B-9E31-C4E8D51E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81051-83E2-4CF8-BB31-05156196D98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203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435C6-6217-31D0-106F-C42E680C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5844"/>
            <a:ext cx="10515600" cy="113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8614B-616E-C44C-1417-A63A294B5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87387"/>
            <a:ext cx="10515600" cy="384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11F327-F4BC-6AB6-8590-055467067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9047BA9-D0A3-474A-941A-ECBBEE126882}" type="datetimeFigureOut">
              <a:rPr lang="en-NZ" smtClean="0"/>
              <a:pPr/>
              <a:t>12/06/2024</a:t>
            </a:fld>
            <a:r>
              <a:rPr lang="en-NZ" dirty="0"/>
              <a:t> | </a:t>
            </a:r>
            <a:fld id="{2956D540-1F8B-4B4D-88DF-2AA1CF7DF91D}" type="slidenum">
              <a:rPr lang="en-NZ" b="1" smtClean="0"/>
              <a:pPr/>
              <a:t>‹#›</a:t>
            </a:fld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665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AC9B-43D7-DF24-4D52-2ABAC2AC1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5773785"/>
            <a:ext cx="6233510" cy="542811"/>
          </a:xfrm>
        </p:spPr>
        <p:txBody>
          <a:bodyPr>
            <a:normAutofit fontScale="90000"/>
          </a:bodyPr>
          <a:lstStyle/>
          <a:p>
            <a:r>
              <a:rPr lang="en-NZ" dirty="0"/>
              <a:t>Planning Rules and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493BF-7AE8-D9FD-F743-AD1E47BB1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630088"/>
            <a:ext cx="10663841" cy="460799"/>
          </a:xfrm>
        </p:spPr>
        <p:txBody>
          <a:bodyPr/>
          <a:lstStyle/>
          <a:p>
            <a:r>
              <a:rPr lang="en-NZ" b="1" dirty="0" err="1">
                <a:solidFill>
                  <a:schemeClr val="accent1"/>
                </a:solidFill>
              </a:rPr>
              <a:t>Papakāinga</a:t>
            </a:r>
            <a:r>
              <a:rPr lang="en-NZ" b="1" dirty="0">
                <a:solidFill>
                  <a:schemeClr val="accent1"/>
                </a:solidFill>
              </a:rPr>
              <a:t> Housing within Hastings District</a:t>
            </a:r>
          </a:p>
        </p:txBody>
      </p:sp>
      <p:pic>
        <p:nvPicPr>
          <p:cNvPr id="7" name="Picture Placeholder 6" descr="A picture containing logo&#10;&#10;Description automatically generated">
            <a:extLst>
              <a:ext uri="{FF2B5EF4-FFF2-40B4-BE49-F238E27FC236}">
                <a16:creationId xmlns:a16="http://schemas.microsoft.com/office/drawing/2014/main" id="{028E6B7E-CB46-48CD-5079-D16F5D8E8D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323"/>
          <a:stretch>
            <a:fillRect/>
          </a:stretch>
        </p:blipFill>
        <p:spPr>
          <a:xfrm>
            <a:off x="423746" y="260152"/>
            <a:ext cx="5120178" cy="172476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881CE-2B8C-AE59-41F7-12EE8220C35F}"/>
              </a:ext>
            </a:extLst>
          </p:cNvPr>
          <p:cNvCxnSpPr>
            <a:cxnSpLocks/>
          </p:cNvCxnSpPr>
          <p:nvPr/>
        </p:nvCxnSpPr>
        <p:spPr>
          <a:xfrm>
            <a:off x="0" y="2227912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224DDC-F40C-4348-A3C0-6B90E5EE6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80" y="1644242"/>
            <a:ext cx="5191760" cy="36421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91DB1-9F4C-4488-ADA7-5C05330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3600" b="1" dirty="0">
                <a:solidFill>
                  <a:srgbClr val="44687D"/>
                </a:solidFill>
              </a:rPr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A3AE2-7025-40D3-A218-2F920308F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3" y="1644242"/>
            <a:ext cx="6222507" cy="494959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0" dirty="0" err="1"/>
              <a:t>Papakāinga</a:t>
            </a:r>
            <a:r>
              <a:rPr lang="en-NZ" sz="2200" b="0" dirty="0"/>
              <a:t> introduced into Hastings District Plan in 2003.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0" dirty="0"/>
              <a:t>Joint Agency group of Hastings District Council, Te </a:t>
            </a:r>
            <a:r>
              <a:rPr lang="en-NZ" sz="2200" b="0" dirty="0" err="1"/>
              <a:t>Puni</a:t>
            </a:r>
            <a:r>
              <a:rPr lang="en-NZ" sz="2200" b="0" dirty="0"/>
              <a:t> </a:t>
            </a:r>
            <a:r>
              <a:rPr lang="en-NZ" sz="2200" b="0" dirty="0" err="1"/>
              <a:t>Kōkiri</a:t>
            </a:r>
            <a:r>
              <a:rPr lang="en-NZ" sz="2200" b="0" dirty="0"/>
              <a:t> and Māori Land Court formed in 2007. Creation of the </a:t>
            </a:r>
            <a:r>
              <a:rPr lang="en-NZ" sz="2200" b="0" dirty="0" err="1"/>
              <a:t>Papakainga</a:t>
            </a:r>
            <a:r>
              <a:rPr lang="en-NZ" sz="2200" b="0" dirty="0"/>
              <a:t> Development Guide.</a:t>
            </a:r>
          </a:p>
          <a:p>
            <a:endParaRPr lang="en-NZ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0" dirty="0"/>
              <a:t>Formed due to the lack of </a:t>
            </a:r>
            <a:r>
              <a:rPr lang="en-NZ" sz="2200" b="0" dirty="0" err="1"/>
              <a:t>papakāinga</a:t>
            </a:r>
            <a:r>
              <a:rPr lang="en-NZ" sz="2200" b="0" dirty="0"/>
              <a:t> developments within the District</a:t>
            </a:r>
          </a:p>
          <a:p>
            <a:endParaRPr lang="en-NZ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0" dirty="0"/>
              <a:t>Further work undertaken to improve the District Plan in 2015 to provide greater encouragement and ease for </a:t>
            </a:r>
            <a:r>
              <a:rPr lang="en-NZ" sz="2200" b="0" dirty="0" err="1"/>
              <a:t>papakāinga</a:t>
            </a:r>
            <a:r>
              <a:rPr lang="en-NZ" sz="2200" b="0" dirty="0"/>
              <a:t> within the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200" b="0" dirty="0"/>
              <a:t>Provided excellent working relationships between the agencies so that applicants for </a:t>
            </a:r>
            <a:r>
              <a:rPr lang="en-NZ" sz="2200" b="0" dirty="0" err="1"/>
              <a:t>papakāinga</a:t>
            </a:r>
            <a:r>
              <a:rPr lang="en-NZ" sz="2200" b="0" dirty="0"/>
              <a:t> had clear processes to follow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831B6-3E93-4FF2-92C2-EE04423BF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592037" y="1644242"/>
            <a:ext cx="4068993" cy="4438188"/>
          </a:xfrm>
        </p:spPr>
        <p:txBody>
          <a:bodyPr/>
          <a:lstStyle/>
          <a:p>
            <a:r>
              <a:rPr lang="en-N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9919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1DB1-9F4C-4488-ADA7-5C05330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200" b="1" dirty="0">
                <a:solidFill>
                  <a:srgbClr val="44687D"/>
                </a:solidFill>
              </a:rPr>
              <a:t>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A3AE2-7025-40D3-A218-2F920308F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8824" y="2250259"/>
            <a:ext cx="4899802" cy="4438188"/>
          </a:xfrm>
        </p:spPr>
        <p:txBody>
          <a:bodyPr>
            <a:norm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District Plan is not the magic bullet, simply enables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Still need project management </a:t>
            </a:r>
            <a:r>
              <a:rPr lang="en-NZ" sz="2000" b="0" dirty="0">
                <a:cs typeface="Times New Roman" panose="02020603050405020304" pitchFamily="18" charset="0"/>
              </a:rPr>
              <a:t>to ensuring the consent, land ownership, grants, </a:t>
            </a:r>
            <a:r>
              <a:rPr lang="en-NZ" sz="2000" b="0" dirty="0" err="1">
                <a:cs typeface="Times New Roman" panose="02020603050405020304" pitchFamily="18" charset="0"/>
              </a:rPr>
              <a:t>kainga</a:t>
            </a:r>
            <a:r>
              <a:rPr lang="en-NZ" sz="2000" b="0" dirty="0">
                <a:cs typeface="Times New Roman" panose="02020603050405020304" pitchFamily="18" charset="0"/>
              </a:rPr>
              <a:t> whenua loans and multiple other aspects are managed 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Need to reduce road blocks where possible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831B6-3E93-4FF2-92C2-EE04423BF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592037" y="1644242"/>
            <a:ext cx="4068993" cy="4438188"/>
          </a:xfrm>
        </p:spPr>
        <p:txBody>
          <a:bodyPr/>
          <a:lstStyle/>
          <a:p>
            <a:r>
              <a:rPr lang="en-N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69288-BBDB-4FE3-B5A3-2A9B810E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8" y="1831340"/>
            <a:ext cx="6204834" cy="35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1DB1-9F4C-4488-ADA7-5C05330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200" b="1" dirty="0">
                <a:solidFill>
                  <a:srgbClr val="44687D"/>
                </a:solidFill>
              </a:rPr>
              <a:t>Consenting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A3AE2-7025-40D3-A218-2F920308F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1644242"/>
            <a:ext cx="5918976" cy="4438188"/>
          </a:xfrm>
        </p:spPr>
        <p:txBody>
          <a:bodyPr>
            <a:norm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Papakāinga</a:t>
            </a: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 is a District Wide Activity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Controlled Activity if standards met.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cs typeface="Times New Roman" panose="02020603050405020304" pitchFamily="18" charset="0"/>
              </a:rPr>
              <a:t>Mainly on Māori Title, but some opportunities for </a:t>
            </a:r>
            <a:r>
              <a:rPr lang="en-NZ" sz="2000" b="0" dirty="0" err="1">
                <a:cs typeface="Times New Roman" panose="02020603050405020304" pitchFamily="18" charset="0"/>
              </a:rPr>
              <a:t>papakāinga</a:t>
            </a:r>
            <a:r>
              <a:rPr lang="en-NZ" sz="2000" b="0" dirty="0">
                <a:cs typeface="Times New Roman" panose="02020603050405020304" pitchFamily="18" charset="0"/>
              </a:rPr>
              <a:t> on General Title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cs typeface="Times New Roman" panose="02020603050405020304" pitchFamily="18" charset="0"/>
              </a:rPr>
              <a:t>Most developments are small scale, 2 – 8 dwellings, but have had numerous applications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NZ" sz="2000" b="0" dirty="0">
                <a:ea typeface="Calibri" panose="020F0502020204030204" pitchFamily="34" charset="0"/>
                <a:cs typeface="Times New Roman" panose="02020603050405020304" pitchFamily="18" charset="0"/>
              </a:rPr>
              <a:t>Allows for additional cottage industry and commercial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NZ" sz="2000" b="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831B6-3E93-4FF2-92C2-EE04423BF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592037" y="1644242"/>
            <a:ext cx="4068993" cy="4438188"/>
          </a:xfrm>
        </p:spPr>
        <p:txBody>
          <a:bodyPr/>
          <a:lstStyle/>
          <a:p>
            <a:r>
              <a:rPr lang="en-N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890D9-18AB-465F-BFFE-5FF52FA9E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3" y="1644242"/>
            <a:ext cx="5249741" cy="37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9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7229-F19B-4488-B48A-D2DDB51C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Z" sz="3200" b="1" dirty="0">
                <a:solidFill>
                  <a:srgbClr val="44687D"/>
                </a:solidFill>
              </a:rPr>
              <a:t>Consent Numbers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0DD5-5A1C-4DCA-8E3E-32E614DC1B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Prior to </a:t>
            </a:r>
            <a:r>
              <a:rPr lang="en-NZ" dirty="0" err="1"/>
              <a:t>Papakāinga</a:t>
            </a:r>
            <a:r>
              <a:rPr lang="en-NZ" dirty="0"/>
              <a:t> Chapter in District Plan</a:t>
            </a:r>
          </a:p>
          <a:p>
            <a:r>
              <a:rPr lang="en-NZ" dirty="0"/>
              <a:t>	9 consents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After </a:t>
            </a:r>
            <a:r>
              <a:rPr lang="en-NZ" dirty="0" err="1"/>
              <a:t>Papakāinga</a:t>
            </a:r>
            <a:r>
              <a:rPr lang="en-NZ" dirty="0"/>
              <a:t> Chapter was introduced</a:t>
            </a:r>
          </a:p>
          <a:p>
            <a:r>
              <a:rPr lang="en-NZ" dirty="0"/>
              <a:t>	35 consents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91DAA-9C11-44F1-A3E2-D80F0F95427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2050" name="9E4DCB9B-9566-4401-B4B8-9C0B7F182777" descr="IMG_6526.jpg">
            <a:extLst>
              <a:ext uri="{FF2B5EF4-FFF2-40B4-BE49-F238E27FC236}">
                <a16:creationId xmlns:a16="http://schemas.microsoft.com/office/drawing/2014/main" id="{99F369E2-16E1-4A7E-8A28-96434BA5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95" y="1425790"/>
            <a:ext cx="6208854" cy="46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93A1-5C0A-44DF-81B1-EF3C685E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err="1"/>
              <a:t>Papakāinga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B831-DF49-4DAE-BF60-41278FC4CC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BEBBD-7CD9-4CFB-A13E-85DE1A3AF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6989" y="3816990"/>
            <a:ext cx="3314127" cy="17487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E1C595-038D-4AAF-B3AD-402A5CCDA87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118160" y="1981200"/>
            <a:ext cx="3881818" cy="4100513"/>
          </a:xfrm>
        </p:spPr>
      </p:pic>
      <p:pic>
        <p:nvPicPr>
          <p:cNvPr id="3074" name="Picture 1">
            <a:extLst>
              <a:ext uri="{FF2B5EF4-FFF2-40B4-BE49-F238E27FC236}">
                <a16:creationId xmlns:a16="http://schemas.microsoft.com/office/drawing/2014/main" id="{DD512354-934A-4EFF-ABD9-2F7B7022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3" y="1981200"/>
            <a:ext cx="6122987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87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EAD4-6890-45F6-8061-5A8F8BEC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err="1"/>
              <a:t>Papakāinga</a:t>
            </a:r>
            <a:r>
              <a:rPr lang="en-NZ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3EE5B-6C51-4BFE-86A8-63748082CC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Examples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3932A7-3A8C-404F-95B9-66080D42F4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950" y="2364476"/>
            <a:ext cx="5480050" cy="3333961"/>
          </a:xfrm>
        </p:spPr>
      </p:pic>
      <p:pic>
        <p:nvPicPr>
          <p:cNvPr id="9" name="E377C4A6-7E82-4752-8D12-94707B02C627" descr="IMG_6532.jpg">
            <a:extLst>
              <a:ext uri="{FF2B5EF4-FFF2-40B4-BE49-F238E27FC236}">
                <a16:creationId xmlns:a16="http://schemas.microsoft.com/office/drawing/2014/main" id="{821BDDE9-8993-4360-963B-3DBFAE2DD00E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28" y="479668"/>
            <a:ext cx="4201533" cy="560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60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20A9-F449-4DAE-B8C4-9FC4199D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4" y="679903"/>
            <a:ext cx="5181600" cy="468673"/>
          </a:xfrm>
        </p:spPr>
        <p:txBody>
          <a:bodyPr anchor="ctr">
            <a:normAutofit/>
          </a:bodyPr>
          <a:lstStyle/>
          <a:p>
            <a:r>
              <a:rPr lang="en-NZ" sz="2500" err="1"/>
              <a:t>Papakāinga</a:t>
            </a:r>
            <a:r>
              <a:rPr lang="en-NZ" sz="250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D37518-7360-9F8C-BB2F-D4363BE95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74" y="2207941"/>
            <a:ext cx="5181600" cy="41007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 dwelling </a:t>
            </a:r>
            <a:r>
              <a:rPr lang="en-US" dirty="0" err="1"/>
              <a:t>papak</a:t>
            </a:r>
            <a:r>
              <a:rPr lang="en-NZ" dirty="0" err="1"/>
              <a:t>āianga</a:t>
            </a:r>
            <a:r>
              <a:rPr lang="en-N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Urban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eclared general land under the Māori Affairs Amendment Act 1967 in 1972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Remained in whanau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Covenant to ensure continued administration and ownership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Discretionary activity due to earthworks</a:t>
            </a:r>
            <a:endParaRPr lang="en-NZ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8F857C3-31B1-A412-B7BD-2E15D5E8E3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76488" y="177283"/>
            <a:ext cx="4011502" cy="4486292"/>
          </a:xfrm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C2DAB-F0D5-4CCF-8F8E-8EE38CAED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74" y="1029943"/>
            <a:ext cx="5181600" cy="601663"/>
          </a:xfrm>
        </p:spPr>
        <p:txBody>
          <a:bodyPr>
            <a:normAutofit/>
          </a:bodyPr>
          <a:lstStyle/>
          <a:p>
            <a:r>
              <a:rPr lang="en-NZ" dirty="0"/>
              <a:t>Examples</a:t>
            </a:r>
          </a:p>
          <a:p>
            <a:endParaRPr lang="en-NZ" dirty="0"/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8D3C0063-EA76-45DC-AD63-205AC196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00" y="180459"/>
            <a:ext cx="4419535" cy="628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50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1C94-A8AA-46CF-83AC-BD26E4BB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err="1"/>
              <a:t>Papakāinga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62046-BCA1-4AA1-9021-F4FB87B67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30DF44-B2BA-43B9-BCA9-8A2E61A68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8B10E-03E0-47A9-B34F-FE1D53B2F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1863" y="1098309"/>
            <a:ext cx="5181600" cy="601663"/>
          </a:xfrm>
        </p:spPr>
        <p:txBody>
          <a:bodyPr/>
          <a:lstStyle/>
          <a:p>
            <a:r>
              <a:rPr lang="en-NZ" dirty="0"/>
              <a:t>Example</a:t>
            </a:r>
          </a:p>
        </p:txBody>
      </p:sp>
      <p:pic>
        <p:nvPicPr>
          <p:cNvPr id="5122" name="E925512C-05CD-4E99-8DA7-D5C8E5FB78FC" descr="IMG_6528.jpg">
            <a:extLst>
              <a:ext uri="{FF2B5EF4-FFF2-40B4-BE49-F238E27FC236}">
                <a16:creationId xmlns:a16="http://schemas.microsoft.com/office/drawing/2014/main" id="{3A084382-6ABC-4EE8-B868-DF011DBF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2" y="1830855"/>
            <a:ext cx="5329603" cy="399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>
            <a:extLst>
              <a:ext uri="{FF2B5EF4-FFF2-40B4-BE49-F238E27FC236}">
                <a16:creationId xmlns:a16="http://schemas.microsoft.com/office/drawing/2014/main" id="{5070EF84-8E8A-490F-A4B9-3C7AA4E3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39" y="74716"/>
            <a:ext cx="55499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30D7063D-97A0-406F-B33A-9690242C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66" y="3054246"/>
            <a:ext cx="4818062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924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eretaunga Hastings Branding">
      <a:dk1>
        <a:srgbClr val="2C2E3A"/>
      </a:dk1>
      <a:lt1>
        <a:srgbClr val="E6E4D7"/>
      </a:lt1>
      <a:dk2>
        <a:srgbClr val="959288"/>
      </a:dk2>
      <a:lt2>
        <a:srgbClr val="FFFFFF"/>
      </a:lt2>
      <a:accent1>
        <a:srgbClr val="179652"/>
      </a:accent1>
      <a:accent2>
        <a:srgbClr val="436EBA"/>
      </a:accent2>
      <a:accent3>
        <a:srgbClr val="E5482C"/>
      </a:accent3>
      <a:accent4>
        <a:srgbClr val="F4B016"/>
      </a:accent4>
      <a:accent5>
        <a:srgbClr val="1AA65D"/>
      </a:accent5>
      <a:accent6>
        <a:srgbClr val="EA6954"/>
      </a:accent6>
      <a:hlink>
        <a:srgbClr val="436EBA"/>
      </a:hlink>
      <a:folHlink>
        <a:srgbClr val="7897CE"/>
      </a:folHlink>
    </a:clrScheme>
    <a:fontScheme name="Heretaunga Hastings Bran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- Presentation - Generic - Template" id="{BFAAD334-8023-4BF0-A01D-1372E6AE4423}" vid="{A9F1841A-D581-400B-82FC-E9FB24E32F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eretaunga Hastings Branding">
    <a:dk1>
      <a:srgbClr val="2C2E3A"/>
    </a:dk1>
    <a:lt1>
      <a:srgbClr val="E6E4D7"/>
    </a:lt1>
    <a:dk2>
      <a:srgbClr val="959288"/>
    </a:dk2>
    <a:lt2>
      <a:srgbClr val="FFFFFF"/>
    </a:lt2>
    <a:accent1>
      <a:srgbClr val="179652"/>
    </a:accent1>
    <a:accent2>
      <a:srgbClr val="436EBA"/>
    </a:accent2>
    <a:accent3>
      <a:srgbClr val="E5482C"/>
    </a:accent3>
    <a:accent4>
      <a:srgbClr val="F4B016"/>
    </a:accent4>
    <a:accent5>
      <a:srgbClr val="1AA65D"/>
    </a:accent5>
    <a:accent6>
      <a:srgbClr val="EA6954"/>
    </a:accent6>
    <a:hlink>
      <a:srgbClr val="436EBA"/>
    </a:hlink>
    <a:folHlink>
      <a:srgbClr val="7897C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7575AD6818234D9C0C14120E3C0E8C" ma:contentTypeVersion="19" ma:contentTypeDescription="Create a new document." ma:contentTypeScope="" ma:versionID="f6bc718b06433bd1ede8b9136d2c46e8">
  <xsd:schema xmlns:xsd="http://www.w3.org/2001/XMLSchema" xmlns:xs="http://www.w3.org/2001/XMLSchema" xmlns:p="http://schemas.microsoft.com/office/2006/metadata/properties" xmlns:ns2="08480c88-6b0f-48b2-90d9-b9eb24bf9899" xmlns:ns3="24e1954a-9e1d-4c87-8137-d1766a68eca6" targetNamespace="http://schemas.microsoft.com/office/2006/metadata/properties" ma:root="true" ma:fieldsID="399dc44dd48db576868f7d6af3a5911c" ns2:_="" ns3:_="">
    <xsd:import namespace="08480c88-6b0f-48b2-90d9-b9eb24bf9899"/>
    <xsd:import namespace="24e1954a-9e1d-4c87-8137-d1766a68e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80c88-6b0f-48b2-90d9-b9eb24bf9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bb615-de83-45e2-8a90-d89675245c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6" nillable="true" ma:displayName="Notes" ma:description="Please provide a brief description of what is contained in this folder (if necessary)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1954a-9e1d-4c87-8137-d1766a68ec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2630d8b-5156-43cb-938d-34a0d127705a}" ma:internalName="TaxCatchAll" ma:showField="CatchAllData" ma:web="24e1954a-9e1d-4c87-8137-d1766a68e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A3D47B-3C07-4484-80D7-94E05C1E4D75}"/>
</file>

<file path=customXml/itemProps2.xml><?xml version="1.0" encoding="utf-8"?>
<ds:datastoreItem xmlns:ds="http://schemas.openxmlformats.org/officeDocument/2006/customXml" ds:itemID="{B67F4684-30DF-4140-A01E-16A63346F2E1}"/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249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Planning Rules and Implementation</vt:lpstr>
      <vt:lpstr>Background</vt:lpstr>
      <vt:lpstr>Limitations</vt:lpstr>
      <vt:lpstr>Consenting</vt:lpstr>
      <vt:lpstr>Consent Numbers</vt:lpstr>
      <vt:lpstr>Papakāinga</vt:lpstr>
      <vt:lpstr>Papakāinga </vt:lpstr>
      <vt:lpstr>Papakāinga </vt:lpstr>
      <vt:lpstr>Papakāinga</vt:lpstr>
    </vt:vector>
  </TitlesOfParts>
  <Company>Hastings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AND FUTURE PROGRAME</dc:title>
  <dc:creator>Craig Scott</dc:creator>
  <cp:lastModifiedBy>Kirsten Dale</cp:lastModifiedBy>
  <cp:revision>6</cp:revision>
  <dcterms:created xsi:type="dcterms:W3CDTF">2024-05-29T21:01:39Z</dcterms:created>
  <dcterms:modified xsi:type="dcterms:W3CDTF">2024-06-12T04:28:45Z</dcterms:modified>
</cp:coreProperties>
</file>